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88" r:id="rId3"/>
    <p:sldId id="289" r:id="rId4"/>
    <p:sldId id="290" r:id="rId5"/>
    <p:sldId id="291" r:id="rId6"/>
    <p:sldId id="292" r:id="rId7"/>
    <p:sldId id="293" r:id="rId8"/>
    <p:sldId id="294" r:id="rId9"/>
    <p:sldId id="295" r:id="rId10"/>
    <p:sldId id="296" r:id="rId11"/>
    <p:sldId id="297" r:id="rId12"/>
    <p:sldId id="298" r:id="rId13"/>
    <p:sldId id="286" r:id="rId14"/>
    <p:sldId id="270" r:id="rId15"/>
    <p:sldId id="271" r:id="rId16"/>
    <p:sldId id="272" r:id="rId17"/>
    <p:sldId id="273" r:id="rId18"/>
    <p:sldId id="275" r:id="rId19"/>
    <p:sldId id="299" r:id="rId20"/>
    <p:sldId id="300" r:id="rId21"/>
    <p:sldId id="28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5"/>
    <p:restoredTop sz="92623"/>
  </p:normalViewPr>
  <p:slideViewPr>
    <p:cSldViewPr snapToGrid="0">
      <p:cViewPr varScale="1">
        <p:scale>
          <a:sx n="143" d="100"/>
          <a:sy n="143" d="100"/>
        </p:scale>
        <p:origin x="11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93329129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0722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319084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42973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4345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0099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747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714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764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39636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4268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511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748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73343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46038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22843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03816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8936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223648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329421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599" cy="897599"/>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599"/>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899"/>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57527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799"/>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399"/>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599"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7999" cy="9533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7999" cy="3163499"/>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1999"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298300" y="1855525"/>
            <a:ext cx="8753400" cy="933600"/>
          </a:xfrm>
          <a:prstGeom prst="rect">
            <a:avLst/>
          </a:prstGeom>
        </p:spPr>
        <p:txBody>
          <a:bodyPr lIns="91425" tIns="91425" rIns="91425" bIns="91425" anchor="b" anchorCtr="0">
            <a:noAutofit/>
          </a:bodyPr>
          <a:lstStyle/>
          <a:p>
            <a:pPr lvl="0">
              <a:spcBef>
                <a:spcPts val="0"/>
              </a:spcBef>
              <a:buNone/>
            </a:pPr>
            <a:r>
              <a:rPr lang="en" dirty="0"/>
              <a:t>Lab </a:t>
            </a:r>
            <a:r>
              <a:rPr lang="en-US" dirty="0"/>
              <a:t>3</a:t>
            </a:r>
            <a:r>
              <a:rPr lang="en" dirty="0"/>
              <a:t>: Digital Signal Processing</a:t>
            </a:r>
          </a:p>
        </p:txBody>
      </p:sp>
      <p:sp>
        <p:nvSpPr>
          <p:cNvPr id="68" name="Shape 68"/>
          <p:cNvSpPr txBox="1">
            <a:spLocks noGrp="1"/>
          </p:cNvSpPr>
          <p:nvPr>
            <p:ph type="subTitle" idx="1"/>
          </p:nvPr>
        </p:nvSpPr>
        <p:spPr>
          <a:xfrm>
            <a:off x="390525" y="2789130"/>
            <a:ext cx="8222100" cy="432899"/>
          </a:xfrm>
          <a:prstGeom prst="rect">
            <a:avLst/>
          </a:prstGeom>
        </p:spPr>
        <p:txBody>
          <a:bodyPr lIns="91425" tIns="91425" rIns="91425" bIns="91425" anchor="t" anchorCtr="0">
            <a:noAutofit/>
          </a:bodyPr>
          <a:lstStyle/>
          <a:p>
            <a:pPr lvl="0">
              <a:spcBef>
                <a:spcPts val="0"/>
              </a:spcBef>
              <a:buNone/>
            </a:pPr>
            <a:r>
              <a:rPr lang="en" dirty="0"/>
              <a:t>Sean Prokop</a:t>
            </a:r>
          </a:p>
          <a:p>
            <a:pPr lvl="0">
              <a:spcBef>
                <a:spcPts val="0"/>
              </a:spcBef>
              <a:buNone/>
            </a:pPr>
            <a:r>
              <a:rPr lang="en-US" dirty="0"/>
              <a:t>Winter 2019</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4A</a:t>
            </a:r>
            <a:r>
              <a:rPr lang="en" sz="2200" b="1" dirty="0"/>
              <a:t> – </a:t>
            </a:r>
            <a:r>
              <a:rPr lang="en-US" sz="2200" b="1" dirty="0"/>
              <a:t>Time vs. Frequency Representations</a:t>
            </a:r>
            <a:endParaRPr lang="en" sz="2200" b="1" dirty="0"/>
          </a:p>
        </p:txBody>
      </p:sp>
      <p:sp>
        <p:nvSpPr>
          <p:cNvPr id="80" name="Shape 80"/>
          <p:cNvSpPr txBox="1">
            <a:spLocks noGrp="1"/>
          </p:cNvSpPr>
          <p:nvPr>
            <p:ph type="body" idx="4294967295"/>
          </p:nvPr>
        </p:nvSpPr>
        <p:spPr>
          <a:xfrm>
            <a:off x="5454031" y="731396"/>
            <a:ext cx="3603550" cy="2108908"/>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400" dirty="0"/>
              <a:t>(4A.1) What can you read from the power spectrum plots? What does the spike mean?</a:t>
            </a:r>
          </a:p>
          <a:p>
            <a:pPr lvl="0"/>
            <a:endParaRPr lang="en" dirty="0"/>
          </a:p>
          <a:p>
            <a:pPr lvl="0"/>
            <a:endParaRPr lang="en" dirty="0"/>
          </a:p>
          <a:p>
            <a:pPr lvl="0"/>
            <a:endParaRPr lang="en" sz="1400" dirty="0">
              <a:solidFill>
                <a:srgbClr val="666666"/>
              </a:solidFill>
            </a:endParaRPr>
          </a:p>
        </p:txBody>
      </p:sp>
      <p:sp>
        <p:nvSpPr>
          <p:cNvPr id="86" name="Shape 86"/>
          <p:cNvSpPr txBox="1">
            <a:spLocks noGrp="1"/>
          </p:cNvSpPr>
          <p:nvPr>
            <p:ph type="body" idx="4294967295"/>
          </p:nvPr>
        </p:nvSpPr>
        <p:spPr>
          <a:xfrm>
            <a:off x="98250" y="731396"/>
            <a:ext cx="5266769" cy="4326126"/>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dirty="0"/>
              <a:t>Copy a picture of your generated signals.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6" name="Shape 80">
            <a:extLst>
              <a:ext uri="{FF2B5EF4-FFF2-40B4-BE49-F238E27FC236}">
                <a16:creationId xmlns:a16="http://schemas.microsoft.com/office/drawing/2014/main" id="{A7783C5D-B043-1F4C-A558-A2F8E70FE84B}"/>
              </a:ext>
            </a:extLst>
          </p:cNvPr>
          <p:cNvSpPr txBox="1">
            <a:spLocks/>
          </p:cNvSpPr>
          <p:nvPr/>
        </p:nvSpPr>
        <p:spPr>
          <a:xfrm>
            <a:off x="5454031" y="2961685"/>
            <a:ext cx="3603550" cy="2095837"/>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 sz="1400" dirty="0"/>
              <a:t>(4A.2) </a:t>
            </a:r>
            <a:r>
              <a:rPr lang="en-US" sz="1400" dirty="0"/>
              <a:t>What’s the benefit on analyzing signals using power spectrum plot (frequency domain)? Especially on the combined signal?</a:t>
            </a:r>
          </a:p>
        </p:txBody>
      </p:sp>
    </p:spTree>
    <p:extLst>
      <p:ext uri="{BB962C8B-B14F-4D97-AF65-F5344CB8AC3E}">
        <p14:creationId xmlns:p14="http://schemas.microsoft.com/office/powerpoint/2010/main" val="397277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4B</a:t>
            </a:r>
            <a:r>
              <a:rPr lang="en" sz="2200" b="1" dirty="0"/>
              <a:t> – </a:t>
            </a:r>
            <a:r>
              <a:rPr lang="en-US" sz="2200" b="1" dirty="0"/>
              <a:t>Time vs. Frequency Representations</a:t>
            </a:r>
            <a:endParaRPr lang="en" sz="2200" b="1" dirty="0"/>
          </a:p>
        </p:txBody>
      </p:sp>
      <p:sp>
        <p:nvSpPr>
          <p:cNvPr id="86" name="Shape 86"/>
          <p:cNvSpPr txBox="1">
            <a:spLocks noGrp="1"/>
          </p:cNvSpPr>
          <p:nvPr>
            <p:ph type="body" idx="4294967295"/>
          </p:nvPr>
        </p:nvSpPr>
        <p:spPr>
          <a:xfrm>
            <a:off x="149482" y="1052504"/>
            <a:ext cx="4357782" cy="3093708"/>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Screenshot of ~20 seconds 1 Hz “sine wave” with time-domain plot, power spectrum (PS) plot and spectrogram.</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9" name="Shape 86"/>
          <p:cNvSpPr txBox="1">
            <a:spLocks/>
          </p:cNvSpPr>
          <p:nvPr/>
        </p:nvSpPr>
        <p:spPr>
          <a:xfrm>
            <a:off x="4572001" y="1052504"/>
            <a:ext cx="4352850" cy="3093708"/>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Screenshot of ~20 seconds 2 Hz “sine wave” with time-domain plot, power spectrum plot and spectrogram.</a:t>
            </a:r>
            <a:endParaRPr lang="en" dirty="0"/>
          </a:p>
        </p:txBody>
      </p:sp>
    </p:spTree>
    <p:extLst>
      <p:ext uri="{BB962C8B-B14F-4D97-AF65-F5344CB8AC3E}">
        <p14:creationId xmlns:p14="http://schemas.microsoft.com/office/powerpoint/2010/main" val="1639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4B</a:t>
            </a:r>
            <a:r>
              <a:rPr lang="en" sz="2200" b="1" dirty="0"/>
              <a:t> – </a:t>
            </a:r>
            <a:r>
              <a:rPr lang="en-US" sz="2200" b="1" dirty="0"/>
              <a:t>Time vs. Frequency Representations</a:t>
            </a:r>
            <a:endParaRPr lang="en" sz="2200" b="1"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9" name="Shape 86"/>
          <p:cNvSpPr txBox="1">
            <a:spLocks/>
          </p:cNvSpPr>
          <p:nvPr/>
        </p:nvSpPr>
        <p:spPr>
          <a:xfrm>
            <a:off x="186117" y="890124"/>
            <a:ext cx="8738733" cy="4118846"/>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sz="1600" dirty="0"/>
              <a:t>(4B.1) What did you observe on the power spectrum plot (second subplot) on your two screenshots? What does it mean?</a:t>
            </a:r>
          </a:p>
          <a:p>
            <a:pPr lvl="0"/>
            <a:endParaRPr lang="en-US" sz="1600" dirty="0"/>
          </a:p>
          <a:p>
            <a:pPr lvl="0"/>
            <a:r>
              <a:rPr lang="en-US" sz="1600" dirty="0"/>
              <a:t>(4B.2) What did you notice on the spectrogram? How is that related to your hand moving frequencies?</a:t>
            </a:r>
          </a:p>
          <a:p>
            <a:pPr lvl="0"/>
            <a:endParaRPr lang="en-US" sz="1600" dirty="0"/>
          </a:p>
          <a:p>
            <a:pPr lvl="0"/>
            <a:br>
              <a:rPr lang="en-US" sz="1600" dirty="0"/>
            </a:br>
            <a:r>
              <a:rPr lang="en-US" sz="1600" dirty="0"/>
              <a:t>(4B.3) On top of the MATLAB script, change the </a:t>
            </a:r>
            <a:r>
              <a:rPr lang="en-US" sz="1600" b="1" dirty="0"/>
              <a:t>FFT_PLOT_DURATION</a:t>
            </a:r>
            <a:r>
              <a:rPr lang="en-US" sz="1600" dirty="0"/>
              <a:t> from 20 seconds to 5 seconds. What’s the effect? Why?</a:t>
            </a:r>
          </a:p>
        </p:txBody>
      </p:sp>
    </p:spTree>
    <p:extLst>
      <p:ext uri="{BB962C8B-B14F-4D97-AF65-F5344CB8AC3E}">
        <p14:creationId xmlns:p14="http://schemas.microsoft.com/office/powerpoint/2010/main" val="36388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5" y="2020194"/>
            <a:ext cx="8222100" cy="1012799"/>
          </a:xfrm>
        </p:spPr>
        <p:txBody>
          <a:bodyPr/>
          <a:lstStyle/>
          <a:p>
            <a:pPr algn="ctr"/>
            <a:r>
              <a:rPr lang="en-US" dirty="0"/>
              <a:t>Part 2: Image Processing       </a:t>
            </a:r>
            <a:br>
              <a:rPr lang="en-US" dirty="0"/>
            </a:br>
            <a:r>
              <a:rPr lang="en-US" dirty="0"/>
              <a:t> with MATLAB</a:t>
            </a:r>
          </a:p>
        </p:txBody>
      </p:sp>
    </p:spTree>
    <p:extLst>
      <p:ext uri="{BB962C8B-B14F-4D97-AF65-F5344CB8AC3E}">
        <p14:creationId xmlns:p14="http://schemas.microsoft.com/office/powerpoint/2010/main" val="481904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#1 - Pixels and Matrices</a:t>
            </a:r>
          </a:p>
        </p:txBody>
      </p:sp>
      <p:sp>
        <p:nvSpPr>
          <p:cNvPr id="135" name="Shape 135"/>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36" name="Shape 136"/>
          <p:cNvSpPr txBox="1"/>
          <p:nvPr/>
        </p:nvSpPr>
        <p:spPr>
          <a:xfrm>
            <a:off x="211375" y="1017225"/>
            <a:ext cx="2804700" cy="1529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37" name="Shape 137"/>
          <p:cNvSpPr txBox="1"/>
          <p:nvPr/>
        </p:nvSpPr>
        <p:spPr>
          <a:xfrm>
            <a:off x="3219400" y="1017225"/>
            <a:ext cx="2539500" cy="1529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38" name="Shape 138"/>
          <p:cNvSpPr txBox="1"/>
          <p:nvPr/>
        </p:nvSpPr>
        <p:spPr>
          <a:xfrm>
            <a:off x="3219400" y="2704425"/>
            <a:ext cx="2539500" cy="2015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values represent the intensity of each pixel. For grayscale, 0 is black and 255 is white, between that is gray. For color, the intensity is defined by an R, G, and B value.</a:t>
            </a:r>
          </a:p>
        </p:txBody>
      </p:sp>
      <p:sp>
        <p:nvSpPr>
          <p:cNvPr id="139" name="Shape 139"/>
          <p:cNvSpPr txBox="1"/>
          <p:nvPr/>
        </p:nvSpPr>
        <p:spPr>
          <a:xfrm>
            <a:off x="211225" y="2704425"/>
            <a:ext cx="2804700" cy="20151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A grayscale image is a 2 dimensional matrix while a color image is a 3 dimensional matrix, with the third dimension being for RGB.</a:t>
            </a:r>
          </a:p>
        </p:txBody>
      </p:sp>
      <p:sp>
        <p:nvSpPr>
          <p:cNvPr id="140" name="Shape 140"/>
          <p:cNvSpPr txBox="1"/>
          <p:nvPr/>
        </p:nvSpPr>
        <p:spPr>
          <a:xfrm>
            <a:off x="5966225" y="1017225"/>
            <a:ext cx="2858100" cy="37023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800" dirty="0"/>
              <a:t>clear; close all; </a:t>
            </a:r>
            <a:r>
              <a:rPr lang="en-US" sz="800" dirty="0" err="1"/>
              <a:t>clc</a:t>
            </a:r>
            <a:r>
              <a:rPr lang="en-US" sz="800" dirty="0"/>
              <a:t>;</a:t>
            </a:r>
          </a:p>
          <a:p>
            <a:r>
              <a:rPr lang="en-US" sz="800" dirty="0"/>
              <a:t> </a:t>
            </a:r>
          </a:p>
          <a:p>
            <a:r>
              <a:rPr lang="en-US" sz="800" dirty="0"/>
              <a:t>figure(1)</a:t>
            </a:r>
          </a:p>
          <a:p>
            <a:r>
              <a:rPr lang="en-US" sz="800" dirty="0"/>
              <a:t>A=[255 0 255 0 255 0; 0 255 0 255 0 255];</a:t>
            </a:r>
          </a:p>
          <a:p>
            <a:r>
              <a:rPr lang="en-US" sz="800" dirty="0"/>
              <a:t>A(3,:)=A(1,:);</a:t>
            </a:r>
          </a:p>
          <a:p>
            <a:r>
              <a:rPr lang="en-US" sz="800" dirty="0"/>
              <a:t>A(4,:)=A(2,:);</a:t>
            </a:r>
          </a:p>
          <a:p>
            <a:r>
              <a:rPr lang="en-US" sz="800" dirty="0"/>
              <a:t>A(5,:)=A(1,:);</a:t>
            </a:r>
          </a:p>
          <a:p>
            <a:r>
              <a:rPr lang="en-US" sz="800" dirty="0"/>
              <a:t>A(6,:)=A(2,:);</a:t>
            </a:r>
          </a:p>
          <a:p>
            <a:r>
              <a:rPr lang="en-US" sz="800" dirty="0" err="1"/>
              <a:t>imshow</a:t>
            </a:r>
            <a:r>
              <a:rPr lang="en-US" sz="800" dirty="0"/>
              <a:t>(uint8(A));</a:t>
            </a:r>
          </a:p>
          <a:p>
            <a:r>
              <a:rPr lang="en-US" sz="800" dirty="0" err="1"/>
              <a:t>truesize</a:t>
            </a:r>
            <a:r>
              <a:rPr lang="en-US" sz="800" dirty="0"/>
              <a:t>(</a:t>
            </a:r>
            <a:r>
              <a:rPr lang="en-US" sz="800" dirty="0" err="1"/>
              <a:t>gcf</a:t>
            </a:r>
            <a:r>
              <a:rPr lang="en-US" sz="800" dirty="0"/>
              <a:t>, [100 100]);</a:t>
            </a:r>
          </a:p>
          <a:p>
            <a:r>
              <a:rPr lang="en-US" sz="800" dirty="0"/>
              <a:t>set(</a:t>
            </a:r>
            <a:r>
              <a:rPr lang="en-US" sz="800" dirty="0" err="1"/>
              <a:t>gcf</a:t>
            </a:r>
            <a:r>
              <a:rPr lang="en-US" sz="800" dirty="0"/>
              <a:t>, 'Units', 'normalized', 'Position', [0.1,0.1,0.7,0.7]);</a:t>
            </a:r>
          </a:p>
          <a:p>
            <a:r>
              <a:rPr lang="en-US" sz="800" dirty="0"/>
              <a:t> </a:t>
            </a:r>
          </a:p>
          <a:p>
            <a:r>
              <a:rPr lang="en-US" sz="800" dirty="0"/>
              <a:t>figure(2)</a:t>
            </a:r>
          </a:p>
          <a:p>
            <a:r>
              <a:rPr lang="en-US" sz="800" dirty="0"/>
              <a:t>B1=[255*ones(6,3) zeros(6,2) 75*ones(6,1) 238*ones(6,1)];</a:t>
            </a:r>
          </a:p>
          <a:p>
            <a:r>
              <a:rPr lang="en-US" sz="800" dirty="0"/>
              <a:t>B2=[zeros(6,1) 165*ones(6,1) 255*ones(6,2) zeros(6,2) 130*ones(6,1)];</a:t>
            </a:r>
          </a:p>
          <a:p>
            <a:r>
              <a:rPr lang="en-US" sz="800" dirty="0"/>
              <a:t>B3=[zeros(6,4) 255*ones(6,1) 130*ones(6,1) 238*ones(6,1)];</a:t>
            </a:r>
          </a:p>
          <a:p>
            <a:r>
              <a:rPr lang="en-US" sz="800" dirty="0"/>
              <a:t>B(:,:,1)=B1;</a:t>
            </a:r>
          </a:p>
          <a:p>
            <a:r>
              <a:rPr lang="en-US" sz="800" dirty="0"/>
              <a:t>B(:,:,2)=B2;</a:t>
            </a:r>
          </a:p>
          <a:p>
            <a:r>
              <a:rPr lang="en-US" sz="800" dirty="0"/>
              <a:t>B(:,:,3)=B3;</a:t>
            </a:r>
          </a:p>
          <a:p>
            <a:r>
              <a:rPr lang="en-US" sz="800" dirty="0" err="1"/>
              <a:t>imshow</a:t>
            </a:r>
            <a:r>
              <a:rPr lang="en-US" sz="800" dirty="0"/>
              <a:t>(uint8(B))</a:t>
            </a:r>
          </a:p>
          <a:p>
            <a:r>
              <a:rPr lang="en-US" sz="800" dirty="0" err="1"/>
              <a:t>truesize</a:t>
            </a:r>
            <a:r>
              <a:rPr lang="en-US" sz="800" dirty="0"/>
              <a:t>(</a:t>
            </a:r>
            <a:r>
              <a:rPr lang="en-US" sz="800" dirty="0" err="1"/>
              <a:t>gcf</a:t>
            </a:r>
            <a:r>
              <a:rPr lang="en-US" sz="800" dirty="0"/>
              <a:t>,[100 100])</a:t>
            </a:r>
          </a:p>
          <a:p>
            <a:r>
              <a:rPr lang="en-US" sz="800" dirty="0"/>
              <a:t>set (</a:t>
            </a:r>
            <a:r>
              <a:rPr lang="en-US" sz="800" dirty="0" err="1"/>
              <a:t>gcf</a:t>
            </a:r>
            <a:r>
              <a:rPr lang="en-US" sz="800" dirty="0"/>
              <a:t>, 'Units', 'normalized', 'Position', [0.1,0.1,0.7,0.7]);</a:t>
            </a:r>
          </a:p>
          <a:p>
            <a:br>
              <a:rPr lang="en-US" sz="800" dirty="0"/>
            </a:br>
            <a:endParaRPr lang="en-US" sz="800" dirty="0"/>
          </a:p>
          <a:p>
            <a:pPr lvl="0" rtl="0">
              <a:spcBef>
                <a:spcPts val="0"/>
              </a:spcBef>
              <a:buNone/>
            </a:pPr>
            <a:endParaRPr lang="en" sz="800" dirty="0">
              <a:solidFill>
                <a:srgbClr val="666666"/>
              </a:solidFill>
            </a:endParaRPr>
          </a:p>
        </p:txBody>
      </p:sp>
      <p:pic>
        <p:nvPicPr>
          <p:cNvPr id="2" name="Picture 1">
            <a:extLst>
              <a:ext uri="{FF2B5EF4-FFF2-40B4-BE49-F238E27FC236}">
                <a16:creationId xmlns:a16="http://schemas.microsoft.com/office/drawing/2014/main" id="{2B6E412A-E599-1045-AB6E-ED4620CC041D}"/>
              </a:ext>
            </a:extLst>
          </p:cNvPr>
          <p:cNvPicPr>
            <a:picLocks noChangeAspect="1"/>
          </p:cNvPicPr>
          <p:nvPr/>
        </p:nvPicPr>
        <p:blipFill>
          <a:blip r:embed="rId3"/>
          <a:stretch>
            <a:fillRect/>
          </a:stretch>
        </p:blipFill>
        <p:spPr>
          <a:xfrm>
            <a:off x="633349" y="1038622"/>
            <a:ext cx="1589384" cy="1586753"/>
          </a:xfrm>
          <a:prstGeom prst="rect">
            <a:avLst/>
          </a:prstGeom>
        </p:spPr>
      </p:pic>
      <p:pic>
        <p:nvPicPr>
          <p:cNvPr id="3" name="Picture 2">
            <a:extLst>
              <a:ext uri="{FF2B5EF4-FFF2-40B4-BE49-F238E27FC236}">
                <a16:creationId xmlns:a16="http://schemas.microsoft.com/office/drawing/2014/main" id="{FD6AAB4B-97FA-5A46-8C6E-EBA9E7892AD4}"/>
              </a:ext>
            </a:extLst>
          </p:cNvPr>
          <p:cNvPicPr>
            <a:picLocks noChangeAspect="1"/>
          </p:cNvPicPr>
          <p:nvPr/>
        </p:nvPicPr>
        <p:blipFill>
          <a:blip r:embed="rId4"/>
          <a:stretch>
            <a:fillRect/>
          </a:stretch>
        </p:blipFill>
        <p:spPr>
          <a:xfrm>
            <a:off x="3438049" y="943575"/>
            <a:ext cx="1942585" cy="1676400"/>
          </a:xfrm>
          <a:prstGeom prst="rect">
            <a:avLst/>
          </a:prstGeom>
        </p:spPr>
      </p:pic>
    </p:spTree>
    <p:extLst>
      <p:ext uri="{BB962C8B-B14F-4D97-AF65-F5344CB8AC3E}">
        <p14:creationId xmlns:p14="http://schemas.microsoft.com/office/powerpoint/2010/main" val="111473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p:nvPr/>
        </p:nvSpPr>
        <p:spPr>
          <a:xfrm>
            <a:off x="243200" y="948450"/>
            <a:ext cx="2529300" cy="2115900"/>
          </a:xfrm>
          <a:prstGeom prst="rect">
            <a:avLst/>
          </a:prstGeom>
          <a:noFill/>
          <a:ln w="19050" cap="flat" cmpd="sng">
            <a:solidFill>
              <a:srgbClr val="9FC5E8"/>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46" name="Shape 146"/>
          <p:cNvSpPr txBox="1"/>
          <p:nvPr/>
        </p:nvSpPr>
        <p:spPr>
          <a:xfrm>
            <a:off x="3107200" y="948450"/>
            <a:ext cx="2752500" cy="21159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47" name="Shape 147"/>
          <p:cNvSpPr txBox="1"/>
          <p:nvPr/>
        </p:nvSpPr>
        <p:spPr>
          <a:xfrm>
            <a:off x="6172200" y="948525"/>
            <a:ext cx="2752500" cy="21159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original image looks better because the new image has the green value scaled down by 0.2.</a:t>
            </a:r>
          </a:p>
        </p:txBody>
      </p:sp>
      <p:sp>
        <p:nvSpPr>
          <p:cNvPr id="148" name="Shape 148"/>
          <p:cNvSpPr txBox="1"/>
          <p:nvPr/>
        </p:nvSpPr>
        <p:spPr>
          <a:xfrm>
            <a:off x="243200" y="3267740"/>
            <a:ext cx="8681700" cy="16902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r>
              <a:rPr lang="en" dirty="0">
                <a:solidFill>
                  <a:srgbClr val="666666"/>
                </a:solidFill>
              </a:rPr>
              <a:t>					</a:t>
            </a:r>
          </a:p>
          <a:p>
            <a:pPr lvl="0"/>
            <a:r>
              <a:rPr lang="en" dirty="0">
                <a:solidFill>
                  <a:srgbClr val="666666"/>
                </a:solidFill>
              </a:rPr>
              <a:t>					Different blue scale images</a:t>
            </a:r>
          </a:p>
          <a:p>
            <a:pPr lvl="0"/>
            <a:endParaRPr lang="en" dirty="0">
              <a:solidFill>
                <a:srgbClr val="666666"/>
              </a:solidFill>
            </a:endParaRPr>
          </a:p>
          <a:p>
            <a:pPr lvl="0"/>
            <a:r>
              <a:rPr lang="en" dirty="0">
                <a:solidFill>
                  <a:srgbClr val="666666"/>
                </a:solidFill>
              </a:rPr>
              <a:t>Original vs New image</a:t>
            </a:r>
          </a:p>
        </p:txBody>
      </p:sp>
      <p:sp>
        <p:nvSpPr>
          <p:cNvPr id="149" name="Shape 149"/>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50" name="Shape 15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#2 - Exploring the Image Structure</a:t>
            </a:r>
          </a:p>
        </p:txBody>
      </p:sp>
      <p:pic>
        <p:nvPicPr>
          <p:cNvPr id="3" name="Picture 2">
            <a:extLst>
              <a:ext uri="{FF2B5EF4-FFF2-40B4-BE49-F238E27FC236}">
                <a16:creationId xmlns:a16="http://schemas.microsoft.com/office/drawing/2014/main" id="{3A1C4BAF-9347-9445-9737-829AB2FE870C}"/>
              </a:ext>
            </a:extLst>
          </p:cNvPr>
          <p:cNvPicPr>
            <a:picLocks noChangeAspect="1"/>
          </p:cNvPicPr>
          <p:nvPr/>
        </p:nvPicPr>
        <p:blipFill>
          <a:blip r:embed="rId3"/>
          <a:stretch>
            <a:fillRect/>
          </a:stretch>
        </p:blipFill>
        <p:spPr>
          <a:xfrm>
            <a:off x="112539" y="879628"/>
            <a:ext cx="2682161" cy="2118568"/>
          </a:xfrm>
          <a:prstGeom prst="rect">
            <a:avLst/>
          </a:prstGeom>
        </p:spPr>
      </p:pic>
      <p:pic>
        <p:nvPicPr>
          <p:cNvPr id="5" name="Picture 4">
            <a:extLst>
              <a:ext uri="{FF2B5EF4-FFF2-40B4-BE49-F238E27FC236}">
                <a16:creationId xmlns:a16="http://schemas.microsoft.com/office/drawing/2014/main" id="{3EE9FDA6-6BCF-3E44-A144-E461B7F78A6B}"/>
              </a:ext>
            </a:extLst>
          </p:cNvPr>
          <p:cNvPicPr>
            <a:picLocks noChangeAspect="1"/>
          </p:cNvPicPr>
          <p:nvPr/>
        </p:nvPicPr>
        <p:blipFill>
          <a:blip r:embed="rId4"/>
          <a:stretch>
            <a:fillRect/>
          </a:stretch>
        </p:blipFill>
        <p:spPr>
          <a:xfrm>
            <a:off x="2685253" y="1070386"/>
            <a:ext cx="3330697" cy="1737051"/>
          </a:xfrm>
          <a:prstGeom prst="rect">
            <a:avLst/>
          </a:prstGeom>
        </p:spPr>
      </p:pic>
      <p:pic>
        <p:nvPicPr>
          <p:cNvPr id="8" name="Picture 7">
            <a:extLst>
              <a:ext uri="{FF2B5EF4-FFF2-40B4-BE49-F238E27FC236}">
                <a16:creationId xmlns:a16="http://schemas.microsoft.com/office/drawing/2014/main" id="{E1DCBC62-A1D5-664C-83B9-CBFF19ED15F8}"/>
              </a:ext>
            </a:extLst>
          </p:cNvPr>
          <p:cNvPicPr>
            <a:picLocks noChangeAspect="1"/>
          </p:cNvPicPr>
          <p:nvPr/>
        </p:nvPicPr>
        <p:blipFill>
          <a:blip r:embed="rId5"/>
          <a:stretch>
            <a:fillRect/>
          </a:stretch>
        </p:blipFill>
        <p:spPr>
          <a:xfrm>
            <a:off x="243200" y="3255108"/>
            <a:ext cx="4086354" cy="744881"/>
          </a:xfrm>
          <a:prstGeom prst="rect">
            <a:avLst/>
          </a:prstGeom>
        </p:spPr>
      </p:pic>
      <p:pic>
        <p:nvPicPr>
          <p:cNvPr id="9" name="Picture 8">
            <a:extLst>
              <a:ext uri="{FF2B5EF4-FFF2-40B4-BE49-F238E27FC236}">
                <a16:creationId xmlns:a16="http://schemas.microsoft.com/office/drawing/2014/main" id="{A7B28238-37F8-9B4B-A1C5-AD3B1C037BB2}"/>
              </a:ext>
            </a:extLst>
          </p:cNvPr>
          <p:cNvPicPr>
            <a:picLocks noChangeAspect="1"/>
          </p:cNvPicPr>
          <p:nvPr/>
        </p:nvPicPr>
        <p:blipFill>
          <a:blip r:embed="rId6"/>
          <a:stretch>
            <a:fillRect/>
          </a:stretch>
        </p:blipFill>
        <p:spPr>
          <a:xfrm>
            <a:off x="4263041" y="3984252"/>
            <a:ext cx="4634753" cy="798893"/>
          </a:xfrm>
          <a:prstGeom prst="rect">
            <a:avLst/>
          </a:prstGeom>
        </p:spPr>
      </p:pic>
    </p:spTree>
    <p:extLst>
      <p:ext uri="{BB962C8B-B14F-4D97-AF65-F5344CB8AC3E}">
        <p14:creationId xmlns:p14="http://schemas.microsoft.com/office/powerpoint/2010/main" val="1611038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p:nvPr/>
        </p:nvSpPr>
        <p:spPr>
          <a:xfrm>
            <a:off x="942750"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56" name="Shape 156"/>
          <p:cNvSpPr txBox="1"/>
          <p:nvPr/>
        </p:nvSpPr>
        <p:spPr>
          <a:xfrm>
            <a:off x="4612275"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endParaRPr lang="en" dirty="0">
              <a:solidFill>
                <a:srgbClr val="666666"/>
              </a:solidFill>
            </a:endParaRPr>
          </a:p>
        </p:txBody>
      </p:sp>
      <p:sp>
        <p:nvSpPr>
          <p:cNvPr id="157" name="Shape 157"/>
          <p:cNvSpPr txBox="1"/>
          <p:nvPr/>
        </p:nvSpPr>
        <p:spPr>
          <a:xfrm>
            <a:off x="942750" y="3642450"/>
            <a:ext cx="7137600" cy="13620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solidFill>
                  <a:srgbClr val="666666"/>
                </a:solidFill>
              </a:rPr>
              <a:t>The contrast stretched image looks better. Contrast stretching added empty values between bins such that the histogram is evenly spread over the whole range. Histogram equalization tries to even out the distribution of intensities across all bins.</a:t>
            </a:r>
          </a:p>
        </p:txBody>
      </p:sp>
      <p:sp>
        <p:nvSpPr>
          <p:cNvPr id="158" name="Shape 158"/>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59" name="Shape 15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a:t>Challenge #3 - Image Histograms</a:t>
            </a:r>
          </a:p>
        </p:txBody>
      </p:sp>
      <p:pic>
        <p:nvPicPr>
          <p:cNvPr id="3" name="Picture 2">
            <a:extLst>
              <a:ext uri="{FF2B5EF4-FFF2-40B4-BE49-F238E27FC236}">
                <a16:creationId xmlns:a16="http://schemas.microsoft.com/office/drawing/2014/main" id="{B2CBE8D9-C8C7-FC47-B78B-15DA0110B24A}"/>
              </a:ext>
            </a:extLst>
          </p:cNvPr>
          <p:cNvPicPr>
            <a:picLocks noChangeAspect="1"/>
          </p:cNvPicPr>
          <p:nvPr/>
        </p:nvPicPr>
        <p:blipFill>
          <a:blip r:embed="rId3"/>
          <a:stretch>
            <a:fillRect/>
          </a:stretch>
        </p:blipFill>
        <p:spPr>
          <a:xfrm>
            <a:off x="509549" y="997224"/>
            <a:ext cx="4002001" cy="2267051"/>
          </a:xfrm>
          <a:prstGeom prst="rect">
            <a:avLst/>
          </a:prstGeom>
        </p:spPr>
      </p:pic>
      <p:pic>
        <p:nvPicPr>
          <p:cNvPr id="5" name="Picture 4">
            <a:extLst>
              <a:ext uri="{FF2B5EF4-FFF2-40B4-BE49-F238E27FC236}">
                <a16:creationId xmlns:a16="http://schemas.microsoft.com/office/drawing/2014/main" id="{ADCFE072-B6C2-9042-8457-74309DC87CB1}"/>
              </a:ext>
            </a:extLst>
          </p:cNvPr>
          <p:cNvPicPr>
            <a:picLocks noChangeAspect="1"/>
          </p:cNvPicPr>
          <p:nvPr/>
        </p:nvPicPr>
        <p:blipFill>
          <a:blip r:embed="rId4"/>
          <a:stretch>
            <a:fillRect/>
          </a:stretch>
        </p:blipFill>
        <p:spPr>
          <a:xfrm>
            <a:off x="4714848" y="995310"/>
            <a:ext cx="3263153" cy="2447365"/>
          </a:xfrm>
          <a:prstGeom prst="rect">
            <a:avLst/>
          </a:prstGeom>
        </p:spPr>
      </p:pic>
    </p:spTree>
    <p:extLst>
      <p:ext uri="{BB962C8B-B14F-4D97-AF65-F5344CB8AC3E}">
        <p14:creationId xmlns:p14="http://schemas.microsoft.com/office/powerpoint/2010/main" val="166986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42750"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endParaRPr lang="en" dirty="0">
              <a:solidFill>
                <a:srgbClr val="666666"/>
              </a:solidFill>
            </a:endParaRPr>
          </a:p>
          <a:p>
            <a:pPr lvl="0" rtl="0">
              <a:spcBef>
                <a:spcPts val="0"/>
              </a:spcBef>
              <a:buNone/>
            </a:pPr>
            <a:r>
              <a:rPr lang="en" dirty="0">
                <a:solidFill>
                  <a:srgbClr val="666666"/>
                </a:solidFill>
              </a:rPr>
              <a:t>Emboss</a:t>
            </a:r>
          </a:p>
        </p:txBody>
      </p:sp>
      <p:sp>
        <p:nvSpPr>
          <p:cNvPr id="165" name="Shape 165"/>
          <p:cNvSpPr txBox="1"/>
          <p:nvPr/>
        </p:nvSpPr>
        <p:spPr>
          <a:xfrm>
            <a:off x="4612275" y="840175"/>
            <a:ext cx="3468300" cy="26025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66" name="Shape 166"/>
          <p:cNvSpPr txBox="1"/>
          <p:nvPr/>
        </p:nvSpPr>
        <p:spPr>
          <a:xfrm>
            <a:off x="942750" y="3642450"/>
            <a:ext cx="7137600" cy="1362000"/>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solidFill>
                  <a:srgbClr val="666666"/>
                </a:solidFill>
              </a:rPr>
              <a:t>Noise is a random variation of the intensity of pixels, and also the color of the pixels. A mean filter can be used to replace the value of each pixel with the mean average of all the pixels surrounding it. </a:t>
            </a:r>
            <a:r>
              <a:rPr lang="en-US" dirty="0">
                <a:solidFill>
                  <a:srgbClr val="666666"/>
                </a:solidFill>
              </a:rPr>
              <a:t>A</a:t>
            </a:r>
            <a:r>
              <a:rPr lang="en" dirty="0">
                <a:solidFill>
                  <a:srgbClr val="666666"/>
                </a:solidFill>
              </a:rPr>
              <a:t> median filter does the same but with median instead of average. </a:t>
            </a:r>
          </a:p>
          <a:p>
            <a:pPr lvl="0" rtl="0">
              <a:spcBef>
                <a:spcPts val="0"/>
              </a:spcBef>
              <a:buNone/>
            </a:pPr>
            <a:r>
              <a:rPr lang="en" dirty="0">
                <a:solidFill>
                  <a:srgbClr val="666666"/>
                </a:solidFill>
              </a:rPr>
              <a:t>Using these can help to get rid of different types of noise.</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#4 - Image Filtering</a:t>
            </a:r>
          </a:p>
        </p:txBody>
      </p:sp>
      <p:pic>
        <p:nvPicPr>
          <p:cNvPr id="3" name="Picture 2">
            <a:extLst>
              <a:ext uri="{FF2B5EF4-FFF2-40B4-BE49-F238E27FC236}">
                <a16:creationId xmlns:a16="http://schemas.microsoft.com/office/drawing/2014/main" id="{14568DB0-675F-104A-8252-1673EDE93791}"/>
              </a:ext>
            </a:extLst>
          </p:cNvPr>
          <p:cNvPicPr>
            <a:picLocks noChangeAspect="1"/>
          </p:cNvPicPr>
          <p:nvPr/>
        </p:nvPicPr>
        <p:blipFill>
          <a:blip r:embed="rId3"/>
          <a:stretch>
            <a:fillRect/>
          </a:stretch>
        </p:blipFill>
        <p:spPr>
          <a:xfrm>
            <a:off x="1015253" y="818825"/>
            <a:ext cx="2718565" cy="2025276"/>
          </a:xfrm>
          <a:prstGeom prst="rect">
            <a:avLst/>
          </a:prstGeom>
        </p:spPr>
      </p:pic>
      <p:pic>
        <p:nvPicPr>
          <p:cNvPr id="5" name="Picture 4">
            <a:extLst>
              <a:ext uri="{FF2B5EF4-FFF2-40B4-BE49-F238E27FC236}">
                <a16:creationId xmlns:a16="http://schemas.microsoft.com/office/drawing/2014/main" id="{505E1389-76E1-9C40-9D9B-418763F52181}"/>
              </a:ext>
            </a:extLst>
          </p:cNvPr>
          <p:cNvPicPr>
            <a:picLocks noChangeAspect="1"/>
          </p:cNvPicPr>
          <p:nvPr/>
        </p:nvPicPr>
        <p:blipFill>
          <a:blip r:embed="rId4"/>
          <a:stretch>
            <a:fillRect/>
          </a:stretch>
        </p:blipFill>
        <p:spPr>
          <a:xfrm>
            <a:off x="4612275" y="916032"/>
            <a:ext cx="3426782" cy="2429435"/>
          </a:xfrm>
          <a:prstGeom prst="rect">
            <a:avLst/>
          </a:prstGeom>
        </p:spPr>
      </p:pic>
    </p:spTree>
    <p:extLst>
      <p:ext uri="{BB962C8B-B14F-4D97-AF65-F5344CB8AC3E}">
        <p14:creationId xmlns:p14="http://schemas.microsoft.com/office/powerpoint/2010/main" val="4073852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42750" y="840175"/>
            <a:ext cx="3468300"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solidFill>
                <a:srgbClr val="666666"/>
              </a:solidFill>
            </a:endParaRPr>
          </a:p>
        </p:txBody>
      </p:sp>
      <p:sp>
        <p:nvSpPr>
          <p:cNvPr id="165" name="Shape 165"/>
          <p:cNvSpPr txBox="1"/>
          <p:nvPr/>
        </p:nvSpPr>
        <p:spPr>
          <a:xfrm>
            <a:off x="4612275" y="840175"/>
            <a:ext cx="3468300"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r>
              <a:rPr lang="en-US" sz="1200" dirty="0"/>
              <a:t>%% noise and filter with color enhancement</a:t>
            </a:r>
          </a:p>
          <a:p>
            <a:r>
              <a:rPr lang="en-US" sz="1200" dirty="0"/>
              <a:t>noisy=</a:t>
            </a:r>
            <a:r>
              <a:rPr lang="en-US" sz="1200" dirty="0" err="1"/>
              <a:t>imnoise</a:t>
            </a:r>
            <a:r>
              <a:rPr lang="en-US" sz="1200" dirty="0"/>
              <a:t>(img,'gaussian',0.4);</a:t>
            </a:r>
          </a:p>
          <a:p>
            <a:r>
              <a:rPr lang="en-US" sz="1200" dirty="0"/>
              <a:t>med1=medfilt2(noisy(:,:,1));</a:t>
            </a:r>
          </a:p>
          <a:p>
            <a:r>
              <a:rPr lang="en-US" sz="1200" dirty="0"/>
              <a:t>med2=medfilt2(noisy(:,:,2));</a:t>
            </a:r>
          </a:p>
          <a:p>
            <a:r>
              <a:rPr lang="en-US" sz="1200" dirty="0"/>
              <a:t>med3=medfilt2(noisy(:,:,3));</a:t>
            </a:r>
          </a:p>
          <a:p>
            <a:r>
              <a:rPr lang="en-US" sz="1200" dirty="0"/>
              <a:t>med=cat(3,med1,med2.*1.1,med3.*1.3);</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#5 – </a:t>
            </a:r>
            <a:r>
              <a:rPr lang="en-US" sz="2200" b="1" dirty="0" err="1"/>
              <a:t>Photobooth</a:t>
            </a:r>
            <a:r>
              <a:rPr lang="en-US" sz="2200" b="1" dirty="0"/>
              <a:t> Challenge</a:t>
            </a:r>
            <a:endParaRPr lang="en" sz="2200" b="1" dirty="0"/>
          </a:p>
        </p:txBody>
      </p:sp>
      <p:pic>
        <p:nvPicPr>
          <p:cNvPr id="3" name="Picture 2">
            <a:extLst>
              <a:ext uri="{FF2B5EF4-FFF2-40B4-BE49-F238E27FC236}">
                <a16:creationId xmlns:a16="http://schemas.microsoft.com/office/drawing/2014/main" id="{BF2379D6-E5A7-C446-843E-6335141F4E39}"/>
              </a:ext>
            </a:extLst>
          </p:cNvPr>
          <p:cNvPicPr>
            <a:picLocks noChangeAspect="1"/>
          </p:cNvPicPr>
          <p:nvPr/>
        </p:nvPicPr>
        <p:blipFill>
          <a:blip r:embed="rId3"/>
          <a:stretch>
            <a:fillRect/>
          </a:stretch>
        </p:blipFill>
        <p:spPr>
          <a:xfrm>
            <a:off x="1608890" y="671010"/>
            <a:ext cx="1652208" cy="4284644"/>
          </a:xfrm>
          <a:prstGeom prst="rect">
            <a:avLst/>
          </a:prstGeom>
        </p:spPr>
      </p:pic>
    </p:spTree>
    <p:extLst>
      <p:ext uri="{BB962C8B-B14F-4D97-AF65-F5344CB8AC3E}">
        <p14:creationId xmlns:p14="http://schemas.microsoft.com/office/powerpoint/2010/main" val="281687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8248" y="840175"/>
            <a:ext cx="487434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your GUI made with App Designer here (This will be explained in class on Wednesday February 20</a:t>
            </a:r>
            <a:r>
              <a:rPr lang="en-US" baseline="30000" dirty="0">
                <a:solidFill>
                  <a:srgbClr val="666666"/>
                </a:solidFill>
              </a:rPr>
              <a:t>th</a:t>
            </a:r>
            <a:r>
              <a:rPr lang="en-US" dirty="0">
                <a:solidFill>
                  <a:srgbClr val="666666"/>
                </a:solidFill>
              </a:rPr>
              <a:t>)</a:t>
            </a:r>
            <a:endParaRPr lang="en" dirty="0">
              <a:solidFill>
                <a:srgbClr val="666666"/>
              </a:solidFill>
            </a:endParaRPr>
          </a:p>
        </p:txBody>
      </p:sp>
      <p:sp>
        <p:nvSpPr>
          <p:cNvPr id="165" name="Shape 165"/>
          <p:cNvSpPr txBox="1"/>
          <p:nvPr/>
        </p:nvSpPr>
        <p:spPr>
          <a:xfrm>
            <a:off x="5114175" y="840175"/>
            <a:ext cx="350857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an example of your output here. Remember to submit your code to </a:t>
            </a:r>
            <a:r>
              <a:rPr lang="en-US" dirty="0" err="1">
                <a:solidFill>
                  <a:srgbClr val="666666"/>
                </a:solidFill>
              </a:rPr>
              <a:t>gradescope</a:t>
            </a:r>
            <a:r>
              <a:rPr lang="en-US" dirty="0">
                <a:solidFill>
                  <a:srgbClr val="666666"/>
                </a:solidFill>
              </a:rPr>
              <a:t>.</a:t>
            </a:r>
            <a:endParaRPr lang="en" dirty="0">
              <a:solidFill>
                <a:srgbClr val="666666"/>
              </a:solidFill>
            </a:endParaRP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Final </a:t>
            </a:r>
            <a:r>
              <a:rPr lang="en" sz="2200" b="1" dirty="0"/>
              <a:t>Challenge – </a:t>
            </a:r>
            <a:r>
              <a:rPr lang="en-US" sz="2200" b="1" dirty="0"/>
              <a:t>Photobooth Ch. with App Designer</a:t>
            </a:r>
            <a:endParaRPr lang="en" sz="2200" b="1" dirty="0"/>
          </a:p>
        </p:txBody>
      </p:sp>
      <p:pic>
        <p:nvPicPr>
          <p:cNvPr id="2" name="Picture 1">
            <a:extLst>
              <a:ext uri="{FF2B5EF4-FFF2-40B4-BE49-F238E27FC236}">
                <a16:creationId xmlns:a16="http://schemas.microsoft.com/office/drawing/2014/main" id="{2EA27A21-2FCB-564E-8DAB-AE657F565BCE}"/>
              </a:ext>
            </a:extLst>
          </p:cNvPr>
          <p:cNvPicPr>
            <a:picLocks noChangeAspect="1"/>
          </p:cNvPicPr>
          <p:nvPr/>
        </p:nvPicPr>
        <p:blipFill>
          <a:blip r:embed="rId3"/>
          <a:stretch>
            <a:fillRect/>
          </a:stretch>
        </p:blipFill>
        <p:spPr>
          <a:xfrm>
            <a:off x="4959169" y="797650"/>
            <a:ext cx="3818585" cy="2997319"/>
          </a:xfrm>
          <a:prstGeom prst="rect">
            <a:avLst/>
          </a:prstGeom>
        </p:spPr>
      </p:pic>
      <p:pic>
        <p:nvPicPr>
          <p:cNvPr id="3" name="Picture 2">
            <a:extLst>
              <a:ext uri="{FF2B5EF4-FFF2-40B4-BE49-F238E27FC236}">
                <a16:creationId xmlns:a16="http://schemas.microsoft.com/office/drawing/2014/main" id="{CBE8C6A3-34F4-F044-978C-C359D9E86DAD}"/>
              </a:ext>
            </a:extLst>
          </p:cNvPr>
          <p:cNvPicPr>
            <a:picLocks noChangeAspect="1"/>
          </p:cNvPicPr>
          <p:nvPr/>
        </p:nvPicPr>
        <p:blipFill>
          <a:blip r:embed="rId4"/>
          <a:stretch>
            <a:fillRect/>
          </a:stretch>
        </p:blipFill>
        <p:spPr>
          <a:xfrm>
            <a:off x="-1" y="758861"/>
            <a:ext cx="4804165" cy="3773619"/>
          </a:xfrm>
          <a:prstGeom prst="rect">
            <a:avLst/>
          </a:prstGeom>
        </p:spPr>
      </p:pic>
    </p:spTree>
    <p:extLst>
      <p:ext uri="{BB962C8B-B14F-4D97-AF65-F5344CB8AC3E}">
        <p14:creationId xmlns:p14="http://schemas.microsoft.com/office/powerpoint/2010/main" val="158131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a:spcBef>
                <a:spcPts val="0"/>
              </a:spcBef>
              <a:buNone/>
            </a:pPr>
            <a:r>
              <a:rPr lang="en"/>
              <a:t>Objective</a:t>
            </a:r>
          </a:p>
        </p:txBody>
      </p:sp>
      <p:sp>
        <p:nvSpPr>
          <p:cNvPr id="74" name="Shape 74"/>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lvl="0">
              <a:spcBef>
                <a:spcPts val="0"/>
              </a:spcBef>
              <a:buNone/>
            </a:pPr>
            <a:r>
              <a:rPr lang="en"/>
              <a:t>What is the objective of this lab (in your own words)?</a:t>
            </a:r>
          </a:p>
        </p:txBody>
      </p:sp>
    </p:spTree>
    <p:extLst>
      <p:ext uri="{BB962C8B-B14F-4D97-AF65-F5344CB8AC3E}">
        <p14:creationId xmlns:p14="http://schemas.microsoft.com/office/powerpoint/2010/main" val="298724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98248" y="840175"/>
            <a:ext cx="487434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your Extra Credit GUI made with App Designer here (This will be explained in class on Wednesday February 20</a:t>
            </a:r>
            <a:r>
              <a:rPr lang="en-US" baseline="30000" dirty="0">
                <a:solidFill>
                  <a:srgbClr val="666666"/>
                </a:solidFill>
              </a:rPr>
              <a:t>th</a:t>
            </a:r>
            <a:r>
              <a:rPr lang="en-US" dirty="0">
                <a:solidFill>
                  <a:srgbClr val="666666"/>
                </a:solidFill>
              </a:rPr>
              <a:t>)</a:t>
            </a:r>
            <a:endParaRPr lang="en" dirty="0">
              <a:solidFill>
                <a:srgbClr val="666666"/>
              </a:solidFill>
            </a:endParaRPr>
          </a:p>
        </p:txBody>
      </p:sp>
      <p:sp>
        <p:nvSpPr>
          <p:cNvPr id="165" name="Shape 165"/>
          <p:cNvSpPr txBox="1"/>
          <p:nvPr/>
        </p:nvSpPr>
        <p:spPr>
          <a:xfrm>
            <a:off x="5114175" y="840175"/>
            <a:ext cx="3508575" cy="3946314"/>
          </a:xfrm>
          <a:prstGeom prst="rect">
            <a:avLst/>
          </a:prstGeom>
          <a:noFill/>
          <a:ln w="19050" cap="flat" cmpd="sng">
            <a:solidFill>
              <a:srgbClr val="A4C2F4"/>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solidFill>
                  <a:srgbClr val="666666"/>
                </a:solidFill>
              </a:rPr>
              <a:t>Place a picture of an example of your output here. Remember to submit your code and video to grade scope.</a:t>
            </a:r>
          </a:p>
        </p:txBody>
      </p:sp>
      <p:sp>
        <p:nvSpPr>
          <p:cNvPr id="167" name="Shape 16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2</a:t>
            </a:r>
          </a:p>
        </p:txBody>
      </p:sp>
      <p:sp>
        <p:nvSpPr>
          <p:cNvPr id="168" name="Shape 16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Extra Credit </a:t>
            </a:r>
            <a:r>
              <a:rPr lang="en" sz="2200" b="1" dirty="0"/>
              <a:t>– </a:t>
            </a:r>
            <a:r>
              <a:rPr lang="en-US" sz="2200" b="1" dirty="0"/>
              <a:t>Advanced Photobooth with App Designer</a:t>
            </a:r>
            <a:endParaRPr lang="en" sz="2200" b="1" dirty="0"/>
          </a:p>
        </p:txBody>
      </p:sp>
    </p:spTree>
    <p:extLst>
      <p:ext uri="{BB962C8B-B14F-4D97-AF65-F5344CB8AC3E}">
        <p14:creationId xmlns:p14="http://schemas.microsoft.com/office/powerpoint/2010/main" val="393953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a:spcBef>
                <a:spcPts val="0"/>
              </a:spcBef>
              <a:buNone/>
            </a:pPr>
            <a:r>
              <a:rPr lang="en"/>
              <a:t>Lab Experience</a:t>
            </a:r>
          </a:p>
        </p:txBody>
      </p:sp>
      <p:sp>
        <p:nvSpPr>
          <p:cNvPr id="174" name="Shape 174"/>
          <p:cNvSpPr txBox="1">
            <a:spLocks noGrp="1"/>
          </p:cNvSpPr>
          <p:nvPr>
            <p:ph type="body" idx="1"/>
          </p:nvPr>
        </p:nvSpPr>
        <p:spPr>
          <a:xfrm>
            <a:off x="471900" y="1919075"/>
            <a:ext cx="3999899" cy="2710200"/>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dirty="0"/>
              <a:t>Advantages of digital signal processing include changeability – you can easily change the parameters of the filter without needing to replace components and precision – you can get more accurate filtering digitally. </a:t>
            </a:r>
          </a:p>
          <a:p>
            <a:pPr lvl="0"/>
            <a:r>
              <a:rPr lang="en" dirty="0"/>
              <a:t>A disadvantage is also precision, as the analog signal needs to be quantized so it can be processed digitally, which is inherently lossy.</a:t>
            </a:r>
          </a:p>
          <a:p>
            <a:pPr lvl="0">
              <a:spcBef>
                <a:spcPts val="0"/>
              </a:spcBef>
              <a:buNone/>
            </a:pPr>
            <a:endParaRPr dirty="0"/>
          </a:p>
          <a:p>
            <a:pPr lvl="0">
              <a:spcBef>
                <a:spcPts val="0"/>
              </a:spcBef>
              <a:buNone/>
            </a:pPr>
            <a:endParaRPr dirty="0"/>
          </a:p>
          <a:p>
            <a:pPr lvl="0">
              <a:spcBef>
                <a:spcPts val="0"/>
              </a:spcBef>
              <a:buNone/>
            </a:pPr>
            <a:endParaRPr dirty="0"/>
          </a:p>
        </p:txBody>
      </p:sp>
      <p:sp>
        <p:nvSpPr>
          <p:cNvPr id="175" name="Shape 175"/>
          <p:cNvSpPr txBox="1">
            <a:spLocks noGrp="1"/>
          </p:cNvSpPr>
          <p:nvPr>
            <p:ph type="body" idx="2"/>
          </p:nvPr>
        </p:nvSpPr>
        <p:spPr>
          <a:xfrm>
            <a:off x="4694250" y="1919075"/>
            <a:ext cx="3999900" cy="271019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a:t>The most valuable part of this lab for me was getting to implement image filters. I love DSP and image processing is very fun so I had a good time with it. I have no further questions and did not do anything outside of this lab.</a:t>
            </a:r>
          </a:p>
        </p:txBody>
      </p:sp>
      <p:sp>
        <p:nvSpPr>
          <p:cNvPr id="176" name="Shape 176"/>
          <p:cNvSpPr txBox="1">
            <a:spLocks noGrp="1"/>
          </p:cNvSpPr>
          <p:nvPr>
            <p:ph type="title"/>
          </p:nvPr>
        </p:nvSpPr>
        <p:spPr>
          <a:xfrm>
            <a:off x="7457725" y="58875"/>
            <a:ext cx="1686300" cy="602700"/>
          </a:xfrm>
          <a:prstGeom prst="rect">
            <a:avLst/>
          </a:prstGeom>
        </p:spPr>
        <p:txBody>
          <a:bodyPr lIns="91425" tIns="91425" rIns="91425" bIns="91425" anchor="b" anchorCtr="0">
            <a:noAutofit/>
          </a:bodyPr>
          <a:lstStyle/>
          <a:p>
            <a:pPr lvl="0" rtl="0">
              <a:spcBef>
                <a:spcPts val="0"/>
              </a:spcBef>
              <a:buNone/>
            </a:pPr>
            <a:r>
              <a:rPr lang="en" sz="2200" b="1"/>
              <a:t>Part 1 &amp; 2</a:t>
            </a:r>
          </a:p>
        </p:txBody>
      </p:sp>
    </p:spTree>
    <p:extLst>
      <p:ext uri="{BB962C8B-B14F-4D97-AF65-F5344CB8AC3E}">
        <p14:creationId xmlns:p14="http://schemas.microsoft.com/office/powerpoint/2010/main" val="49186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05" y="2020194"/>
            <a:ext cx="8222100" cy="1012799"/>
          </a:xfrm>
        </p:spPr>
        <p:txBody>
          <a:bodyPr/>
          <a:lstStyle/>
          <a:p>
            <a:pPr algn="ctr"/>
            <a:r>
              <a:rPr lang="en-US" dirty="0"/>
              <a:t>Part 1: Signal Processing with MATLAB and Arduino</a:t>
            </a:r>
          </a:p>
        </p:txBody>
      </p:sp>
    </p:spTree>
    <p:extLst>
      <p:ext uri="{BB962C8B-B14F-4D97-AF65-F5344CB8AC3E}">
        <p14:creationId xmlns:p14="http://schemas.microsoft.com/office/powerpoint/2010/main" val="60133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b="1" dirty="0"/>
              <a:t>Challenge #1 - Onramp Tutorial</a:t>
            </a:r>
            <a:endParaRPr lang="en" sz="2200" b="1" dirty="0"/>
          </a:p>
        </p:txBody>
      </p:sp>
      <p:sp>
        <p:nvSpPr>
          <p:cNvPr id="81" name="Shape 81"/>
          <p:cNvSpPr txBox="1">
            <a:spLocks noGrp="1"/>
          </p:cNvSpPr>
          <p:nvPr>
            <p:ph type="body" idx="4294967295"/>
          </p:nvPr>
        </p:nvSpPr>
        <p:spPr>
          <a:xfrm>
            <a:off x="400756" y="928395"/>
            <a:ext cx="5063066" cy="396721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US" dirty="0"/>
              <a:t>Add a screen shot of your certificate for completing the MATLAB Onramp Tutorial</a:t>
            </a:r>
          </a:p>
          <a:p>
            <a:pPr lvl="0" algn="ctr" rtl="0">
              <a:spcBef>
                <a:spcPts val="0"/>
              </a:spcBef>
              <a:buNone/>
            </a:pPr>
            <a:r>
              <a:rPr lang="en-US" dirty="0"/>
              <a:t>(This can be the same screen shot you submitted earlier to </a:t>
            </a:r>
            <a:r>
              <a:rPr lang="en-US"/>
              <a:t>GradeScope)</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5" name="Shape 81">
            <a:extLst>
              <a:ext uri="{FF2B5EF4-FFF2-40B4-BE49-F238E27FC236}">
                <a16:creationId xmlns:a16="http://schemas.microsoft.com/office/drawing/2014/main" id="{7627BF2E-5087-4E04-85A3-D8218C04FAA5}"/>
              </a:ext>
            </a:extLst>
          </p:cNvPr>
          <p:cNvSpPr txBox="1">
            <a:spLocks/>
          </p:cNvSpPr>
          <p:nvPr/>
        </p:nvSpPr>
        <p:spPr>
          <a:xfrm>
            <a:off x="5723466" y="928394"/>
            <a:ext cx="3201383" cy="3967219"/>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algn="ctr"/>
            <a:r>
              <a:rPr lang="en-US" dirty="0"/>
              <a:t>What were some of the main highlights of what you learned in this Tutorial?</a:t>
            </a:r>
            <a:endParaRPr lang="en" dirty="0"/>
          </a:p>
        </p:txBody>
      </p:sp>
    </p:spTree>
    <p:extLst>
      <p:ext uri="{BB962C8B-B14F-4D97-AF65-F5344CB8AC3E}">
        <p14:creationId xmlns:p14="http://schemas.microsoft.com/office/powerpoint/2010/main" val="148364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2A</a:t>
            </a:r>
            <a:r>
              <a:rPr lang="en" sz="2200" b="1" dirty="0"/>
              <a:t> - Creating </a:t>
            </a:r>
            <a:r>
              <a:rPr lang="en-US" sz="2200" b="1" dirty="0"/>
              <a:t>a signal in MATLAB</a:t>
            </a:r>
            <a:endParaRPr lang="en" sz="2200" b="1" dirty="0"/>
          </a:p>
        </p:txBody>
      </p:sp>
      <p:sp>
        <p:nvSpPr>
          <p:cNvPr id="86" name="Shape 86"/>
          <p:cNvSpPr txBox="1">
            <a:spLocks noGrp="1"/>
          </p:cNvSpPr>
          <p:nvPr>
            <p:ph type="body" idx="4294967295"/>
          </p:nvPr>
        </p:nvSpPr>
        <p:spPr>
          <a:xfrm>
            <a:off x="154893" y="1513210"/>
            <a:ext cx="2839160" cy="2605635"/>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(2A.1a) Copy your sine wave plot at Frequency 500 Hz Amplitude 1</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11" name="Shape 86">
            <a:extLst>
              <a:ext uri="{FF2B5EF4-FFF2-40B4-BE49-F238E27FC236}">
                <a16:creationId xmlns:a16="http://schemas.microsoft.com/office/drawing/2014/main" id="{5FE0AE7E-71A0-EF49-BE88-85DB796AF2AE}"/>
              </a:ext>
            </a:extLst>
          </p:cNvPr>
          <p:cNvSpPr txBox="1">
            <a:spLocks/>
          </p:cNvSpPr>
          <p:nvPr/>
        </p:nvSpPr>
        <p:spPr>
          <a:xfrm>
            <a:off x="3148614" y="1513209"/>
            <a:ext cx="2839160" cy="2605635"/>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(2A.1b) Copy your sine wave plot at Frequency 1000 Hz Amplitude 0.5</a:t>
            </a:r>
            <a:endParaRPr lang="en" dirty="0"/>
          </a:p>
        </p:txBody>
      </p:sp>
      <p:sp>
        <p:nvSpPr>
          <p:cNvPr id="12" name="Shape 86">
            <a:extLst>
              <a:ext uri="{FF2B5EF4-FFF2-40B4-BE49-F238E27FC236}">
                <a16:creationId xmlns:a16="http://schemas.microsoft.com/office/drawing/2014/main" id="{3A682BCC-F73B-9346-86CE-198A9D4187AF}"/>
              </a:ext>
            </a:extLst>
          </p:cNvPr>
          <p:cNvSpPr txBox="1">
            <a:spLocks/>
          </p:cNvSpPr>
          <p:nvPr/>
        </p:nvSpPr>
        <p:spPr>
          <a:xfrm>
            <a:off x="6142334" y="1513209"/>
            <a:ext cx="2839160" cy="2605635"/>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(2A.1c) Copy your sine wave plot at Frequency 3000 Hz Amplitude 3</a:t>
            </a:r>
            <a:endParaRPr lang="en" dirty="0"/>
          </a:p>
        </p:txBody>
      </p:sp>
    </p:spTree>
    <p:extLst>
      <p:ext uri="{BB962C8B-B14F-4D97-AF65-F5344CB8AC3E}">
        <p14:creationId xmlns:p14="http://schemas.microsoft.com/office/powerpoint/2010/main" val="105356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2A</a:t>
            </a:r>
            <a:r>
              <a:rPr lang="en" sz="2200" b="1" dirty="0"/>
              <a:t> - Creating </a:t>
            </a:r>
            <a:r>
              <a:rPr lang="en-US" sz="2200" b="1" dirty="0"/>
              <a:t>a signal in MATLAB</a:t>
            </a:r>
            <a:endParaRPr lang="en" sz="2200" b="1" dirty="0"/>
          </a:p>
        </p:txBody>
      </p:sp>
      <p:sp>
        <p:nvSpPr>
          <p:cNvPr id="80" name="Shape 80"/>
          <p:cNvSpPr txBox="1">
            <a:spLocks noGrp="1"/>
          </p:cNvSpPr>
          <p:nvPr>
            <p:ph type="body" idx="4294967295"/>
          </p:nvPr>
        </p:nvSpPr>
        <p:spPr>
          <a:xfrm>
            <a:off x="6020473" y="759336"/>
            <a:ext cx="2816399" cy="4329386"/>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400" dirty="0">
                <a:solidFill>
                  <a:srgbClr val="666666"/>
                </a:solidFill>
              </a:rPr>
              <a:t>(2A.3) Comment on how the shape of the sine wave changes as you change the sampling frequency. Do certain plots look better than others? </a:t>
            </a:r>
          </a:p>
          <a:p>
            <a:pPr lvl="0"/>
            <a:endParaRPr lang="en" sz="1100" dirty="0">
              <a:solidFill>
                <a:srgbClr val="666666"/>
              </a:solidFill>
            </a:endParaRPr>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149481" y="759335"/>
            <a:ext cx="5717245" cy="4329386"/>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(2A.2) Copy your 3 plots with different sampling frequencies here. </a:t>
            </a:r>
            <a:r>
              <a:rPr lang="en-US" b="1" dirty="0"/>
              <a:t>Use subplot to so that there are 3 plots in one figure window</a:t>
            </a:r>
            <a:r>
              <a:rPr lang="en-US" dirty="0"/>
              <a:t>. Remember to title your plots and label axes.</a:t>
            </a:r>
            <a:endParaRPr lang="en" dirty="0"/>
          </a:p>
          <a:p>
            <a:endParaRPr lang="en" dirty="0"/>
          </a:p>
        </p:txBody>
      </p:sp>
    </p:spTree>
    <p:extLst>
      <p:ext uri="{BB962C8B-B14F-4D97-AF65-F5344CB8AC3E}">
        <p14:creationId xmlns:p14="http://schemas.microsoft.com/office/powerpoint/2010/main" val="87609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2B</a:t>
            </a:r>
            <a:r>
              <a:rPr lang="en" sz="2200" b="1" dirty="0"/>
              <a:t> - Creating </a:t>
            </a:r>
            <a:r>
              <a:rPr lang="en-US" sz="2200" b="1" dirty="0"/>
              <a:t>a signal in MATLAB + Arduino</a:t>
            </a:r>
            <a:endParaRPr lang="en" sz="2200" b="1"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4655126" y="72330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(2B.2) Copy your 0.5 Hz “square wave” plot here. </a:t>
            </a:r>
            <a:endParaRPr lang="en" dirty="0"/>
          </a:p>
        </p:txBody>
      </p:sp>
      <p:sp>
        <p:nvSpPr>
          <p:cNvPr id="8" name="Shape 86">
            <a:extLst>
              <a:ext uri="{FF2B5EF4-FFF2-40B4-BE49-F238E27FC236}">
                <a16:creationId xmlns:a16="http://schemas.microsoft.com/office/drawing/2014/main" id="{F85283B1-A980-9046-806E-F619FBFE4E11}"/>
              </a:ext>
            </a:extLst>
          </p:cNvPr>
          <p:cNvSpPr txBox="1">
            <a:spLocks/>
          </p:cNvSpPr>
          <p:nvPr/>
        </p:nvSpPr>
        <p:spPr>
          <a:xfrm>
            <a:off x="49698" y="295359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(2B.1b) Copy your 2 Hz “sine wave” plot here.</a:t>
            </a:r>
            <a:endParaRPr lang="en" dirty="0"/>
          </a:p>
        </p:txBody>
      </p:sp>
      <p:sp>
        <p:nvSpPr>
          <p:cNvPr id="10" name="Shape 86">
            <a:extLst>
              <a:ext uri="{FF2B5EF4-FFF2-40B4-BE49-F238E27FC236}">
                <a16:creationId xmlns:a16="http://schemas.microsoft.com/office/drawing/2014/main" id="{C08400C9-EAC5-8543-B14E-A338D287EC8D}"/>
              </a:ext>
            </a:extLst>
          </p:cNvPr>
          <p:cNvSpPr txBox="1">
            <a:spLocks/>
          </p:cNvSpPr>
          <p:nvPr/>
        </p:nvSpPr>
        <p:spPr>
          <a:xfrm>
            <a:off x="49698" y="72330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(2B.1a) Copy your 0.5 Hz “sine wave” plot here.</a:t>
            </a:r>
            <a:endParaRPr lang="en" dirty="0"/>
          </a:p>
        </p:txBody>
      </p:sp>
      <p:sp>
        <p:nvSpPr>
          <p:cNvPr id="11" name="Shape 86">
            <a:extLst>
              <a:ext uri="{FF2B5EF4-FFF2-40B4-BE49-F238E27FC236}">
                <a16:creationId xmlns:a16="http://schemas.microsoft.com/office/drawing/2014/main" id="{A052F3AB-D1F9-9840-A3E8-D1D1CE7F3057}"/>
              </a:ext>
            </a:extLst>
          </p:cNvPr>
          <p:cNvSpPr txBox="1">
            <a:spLocks/>
          </p:cNvSpPr>
          <p:nvPr/>
        </p:nvSpPr>
        <p:spPr>
          <a:xfrm>
            <a:off x="4655126" y="2953593"/>
            <a:ext cx="4362068" cy="2152424"/>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r>
              <a:rPr lang="en-US" dirty="0"/>
              <a:t>(2B.3) What was your amplitude for each wave?</a:t>
            </a:r>
          </a:p>
          <a:p>
            <a:pPr lvl="0"/>
            <a:endParaRPr lang="en" sz="1400" dirty="0">
              <a:solidFill>
                <a:srgbClr val="666666"/>
              </a:solidFill>
            </a:endParaRPr>
          </a:p>
        </p:txBody>
      </p:sp>
    </p:spTree>
    <p:extLst>
      <p:ext uri="{BB962C8B-B14F-4D97-AF65-F5344CB8AC3E}">
        <p14:creationId xmlns:p14="http://schemas.microsoft.com/office/powerpoint/2010/main" val="225900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3A</a:t>
            </a:r>
            <a:r>
              <a:rPr lang="en" sz="2200" b="1" dirty="0"/>
              <a:t> – </a:t>
            </a:r>
            <a:r>
              <a:rPr lang="en-US" sz="2200" b="1" dirty="0"/>
              <a:t>Generating Signals via Functions</a:t>
            </a:r>
            <a:endParaRPr lang="en" sz="2200" b="1" dirty="0"/>
          </a:p>
        </p:txBody>
      </p:sp>
      <p:sp>
        <p:nvSpPr>
          <p:cNvPr id="86" name="Shape 86"/>
          <p:cNvSpPr txBox="1">
            <a:spLocks noGrp="1"/>
          </p:cNvSpPr>
          <p:nvPr>
            <p:ph type="body" idx="4294967295"/>
          </p:nvPr>
        </p:nvSpPr>
        <p:spPr>
          <a:xfrm>
            <a:off x="98249" y="731396"/>
            <a:ext cx="8908185" cy="4342310"/>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Copy your three plots in the same figure window with different sine wave frequencies / sample rates here. Use subplot. Remember to title your plots and label axes.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Tree>
    <p:extLst>
      <p:ext uri="{BB962C8B-B14F-4D97-AF65-F5344CB8AC3E}">
        <p14:creationId xmlns:p14="http://schemas.microsoft.com/office/powerpoint/2010/main" val="169459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b="1" dirty="0"/>
              <a:t>Challenge #</a:t>
            </a:r>
            <a:r>
              <a:rPr lang="en-US" sz="2200" b="1" dirty="0"/>
              <a:t>3B</a:t>
            </a:r>
            <a:r>
              <a:rPr lang="en" sz="2200" b="1" dirty="0"/>
              <a:t> – </a:t>
            </a:r>
            <a:r>
              <a:rPr lang="en-US" sz="2200" b="1" dirty="0"/>
              <a:t>Sampling with MATLAB &amp; Arduino</a:t>
            </a:r>
            <a:endParaRPr lang="en" sz="2200" b="1" dirty="0"/>
          </a:p>
        </p:txBody>
      </p:sp>
      <p:sp>
        <p:nvSpPr>
          <p:cNvPr id="80" name="Shape 80"/>
          <p:cNvSpPr txBox="1">
            <a:spLocks noGrp="1"/>
          </p:cNvSpPr>
          <p:nvPr>
            <p:ph type="body" idx="4294967295"/>
          </p:nvPr>
        </p:nvSpPr>
        <p:spPr>
          <a:xfrm>
            <a:off x="354271" y="4398159"/>
            <a:ext cx="8468642" cy="662641"/>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r>
              <a:rPr lang="en-US" sz="1100" dirty="0">
                <a:solidFill>
                  <a:srgbClr val="666666"/>
                </a:solidFill>
              </a:rPr>
              <a:t>(3B.4) Compare the subplots sampling at different frequencies. What’s the effect on having a lower sampling frequency? Why?</a:t>
            </a:r>
          </a:p>
          <a:p>
            <a:pPr lvl="0"/>
            <a:endParaRPr lang="en" sz="1100" dirty="0">
              <a:solidFill>
                <a:srgbClr val="666666"/>
              </a:solidFill>
            </a:endParaRPr>
          </a:p>
        </p:txBody>
      </p:sp>
      <p:sp>
        <p:nvSpPr>
          <p:cNvPr id="86" name="Shape 86"/>
          <p:cNvSpPr txBox="1">
            <a:spLocks noGrp="1"/>
          </p:cNvSpPr>
          <p:nvPr>
            <p:ph type="body" idx="4294967295"/>
          </p:nvPr>
        </p:nvSpPr>
        <p:spPr>
          <a:xfrm>
            <a:off x="98250" y="731396"/>
            <a:ext cx="4362068" cy="3589319"/>
          </a:xfrm>
          <a:prstGeom prst="rect">
            <a:avLst/>
          </a:prstGeom>
          <a:ln w="9525" cap="flat" cmpd="sng">
            <a:solidFill>
              <a:schemeClr val="dk1"/>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a:t>(3B.3a) Copy the full figure window for 1Hz including the resampled figures.</a:t>
            </a:r>
            <a:endParaRPr lang="en" dirty="0"/>
          </a:p>
        </p:txBody>
      </p:sp>
      <p:sp>
        <p:nvSpPr>
          <p:cNvPr id="87" name="Shape 87"/>
          <p:cNvSpPr txBox="1">
            <a:spLocks noGrp="1"/>
          </p:cNvSpPr>
          <p:nvPr>
            <p:ph type="title"/>
          </p:nvPr>
        </p:nvSpPr>
        <p:spPr>
          <a:xfrm>
            <a:off x="8101500" y="58875"/>
            <a:ext cx="1042500" cy="602700"/>
          </a:xfrm>
          <a:prstGeom prst="rect">
            <a:avLst/>
          </a:prstGeom>
        </p:spPr>
        <p:txBody>
          <a:bodyPr lIns="91425" tIns="91425" rIns="91425" bIns="91425" anchor="ctr" anchorCtr="0">
            <a:noAutofit/>
          </a:bodyPr>
          <a:lstStyle/>
          <a:p>
            <a:pPr lvl="0" rtl="0">
              <a:spcBef>
                <a:spcPts val="0"/>
              </a:spcBef>
              <a:buNone/>
            </a:pPr>
            <a:r>
              <a:rPr lang="en" sz="2200" b="1"/>
              <a:t>Part 1</a:t>
            </a:r>
          </a:p>
        </p:txBody>
      </p:sp>
      <p:sp>
        <p:nvSpPr>
          <p:cNvPr id="7" name="Shape 86"/>
          <p:cNvSpPr txBox="1">
            <a:spLocks/>
          </p:cNvSpPr>
          <p:nvPr/>
        </p:nvSpPr>
        <p:spPr>
          <a:xfrm>
            <a:off x="4655126" y="731395"/>
            <a:ext cx="4362068" cy="358932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Roboto"/>
              <a:buNone/>
              <a:defRPr sz="1800" b="0" i="0" u="none" strike="noStrike" cap="none">
                <a:solidFill>
                  <a:schemeClr val="lt2"/>
                </a:solidFill>
                <a:latin typeface="Roboto"/>
                <a:ea typeface="Roboto"/>
                <a:cs typeface="Roboto"/>
                <a:sym typeface="Roboto"/>
              </a:defRPr>
            </a:lvl1pPr>
            <a:lvl2pPr marR="0" lvl="1"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R="0" lvl="2"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R="0" lvl="3"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R="0" lvl="4"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R="0" lvl="5"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R="0" lvl="6"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R="0" lvl="7"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R="0" lvl="8"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pPr lvl="0"/>
            <a:r>
              <a:rPr lang="en-US" dirty="0"/>
              <a:t>(3B.3b) Copy the full figure window for 2Hz including the resampled figures.</a:t>
            </a:r>
            <a:endParaRPr lang="en" dirty="0"/>
          </a:p>
        </p:txBody>
      </p:sp>
    </p:spTree>
    <p:extLst>
      <p:ext uri="{BB962C8B-B14F-4D97-AF65-F5344CB8AC3E}">
        <p14:creationId xmlns:p14="http://schemas.microsoft.com/office/powerpoint/2010/main" val="186702371"/>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1121</Words>
  <Application>Microsoft Macintosh PowerPoint</Application>
  <PresentationFormat>On-screen Show (16:9)</PresentationFormat>
  <Paragraphs>125</Paragraphs>
  <Slides>21</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material</vt:lpstr>
      <vt:lpstr>Lab 3: Digital Signal Processing</vt:lpstr>
      <vt:lpstr>Objective</vt:lpstr>
      <vt:lpstr>Part 1: Signal Processing with MATLAB and Arduino</vt:lpstr>
      <vt:lpstr>Challenge #1 - Onramp Tutorial</vt:lpstr>
      <vt:lpstr>Challenge #2A - Creating a signal in MATLAB</vt:lpstr>
      <vt:lpstr>Challenge #2A - Creating a signal in MATLAB</vt:lpstr>
      <vt:lpstr>Challenge #2B - Creating a signal in MATLAB + Arduino</vt:lpstr>
      <vt:lpstr>Challenge #3A – Generating Signals via Functions</vt:lpstr>
      <vt:lpstr>Challenge #3B – Sampling with MATLAB &amp; Arduino</vt:lpstr>
      <vt:lpstr>Challenge #4A – Time vs. Frequency Representations</vt:lpstr>
      <vt:lpstr>Challenge #4B – Time vs. Frequency Representations</vt:lpstr>
      <vt:lpstr>Challenge #4B – Time vs. Frequency Representations</vt:lpstr>
      <vt:lpstr>Part 2: Image Processing         with MATLAB</vt:lpstr>
      <vt:lpstr>Challenge #1 - Pixels and Matrices</vt:lpstr>
      <vt:lpstr>Part 2</vt:lpstr>
      <vt:lpstr>Part 2</vt:lpstr>
      <vt:lpstr>Part 2</vt:lpstr>
      <vt:lpstr>Part 2</vt:lpstr>
      <vt:lpstr>Part 2</vt:lpstr>
      <vt:lpstr>Part 2</vt:lpstr>
      <vt:lpstr>Lab Experience</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3: Digital Signal Processing</dc:title>
  <dc:creator>Karcher W Morris</dc:creator>
  <cp:lastModifiedBy>Sean Prokop</cp:lastModifiedBy>
  <cp:revision>75</cp:revision>
  <dcterms:modified xsi:type="dcterms:W3CDTF">2019-02-20T20:53:09Z</dcterms:modified>
</cp:coreProperties>
</file>